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9351bb0261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9351bb0261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9351bb0261_2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9351bb0261_2_16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9351bb0261_2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9351bb0261_2_17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9351bb0261_2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9351bb0261_2_18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9351bb0261_2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9351bb0261_2_19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9351bb0261_2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g9351bb0261_2_20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9351bb0261_2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9351bb0261_2_2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351bb0261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9351bb0261_2_8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351bb0261_2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9351bb0261_2_10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9351bb0261_2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9351bb0261_2_1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9351bb0261_2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9351bb0261_2_1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351bb0261_2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9351bb0261_2_1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9351bb0261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9351bb0261_2_1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351bb0261_2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9351bb0261_2_15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9351bb0261_2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9351bb0261_2_16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4" name="Google Shape;64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9" name="Google Shape;89;p19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1" name="Google Shape;91;p19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TKoTMU0hyWNAM-74L-CRCbCKDWBALtWv/view" TargetMode="External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21.png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800600"/>
            <a:ext cx="342900" cy="3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5"/>
          <p:cNvSpPr/>
          <p:nvPr/>
        </p:nvSpPr>
        <p:spPr>
          <a:xfrm>
            <a:off x="154534" y="1655535"/>
            <a:ext cx="8834933" cy="643574"/>
          </a:xfrm>
          <a:prstGeom prst="rect">
            <a:avLst/>
          </a:prstGeom>
          <a:noFill/>
          <a:ln>
            <a:noFill/>
          </a:ln>
        </p:spPr>
        <p:txBody>
          <a:bodyPr anchorCtr="0" anchor="b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TỰ ĐỘNG XÓA ĐỐI TƯỢNG TRONG ẢNH SỬ DỤNG PHÂN VÙNG ẢNH, NHẬN DIỆN ĐỐI TƯỢNG NỔI BẬT VÀ LẤP ĐẦY ẢNH</a:t>
            </a:r>
            <a:endParaRPr b="1" i="0" sz="1800" u="none" cap="none" strike="noStrike">
              <a:solidFill>
                <a:srgbClr val="15151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2833118" y="130502"/>
            <a:ext cx="6140474" cy="1197957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ĐẠI HỌC QUỐC GIA THÀNH PHỐ HỔ CHÍ MINH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TRƯỜNG ĐẠI HỌC CÔNG NGHỆ THÔNG TIN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KHOA KHOA HỌC MÁY TÍNH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600" u="none" cap="none" strike="noStrike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LỚP KHTN2016 - HỆ ĐÀO TẠO TÀI NĂNG</a:t>
            </a:r>
            <a:endParaRPr sz="1100"/>
          </a:p>
        </p:txBody>
      </p:sp>
      <p:sp>
        <p:nvSpPr>
          <p:cNvPr id="132" name="Google Shape;132;p25"/>
          <p:cNvSpPr/>
          <p:nvPr/>
        </p:nvSpPr>
        <p:spPr>
          <a:xfrm>
            <a:off x="1830907" y="1209765"/>
            <a:ext cx="5879642" cy="579751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300" u="none" cap="none" strike="noStrike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KHÓA LUẬN TỐT NGHIỆP</a:t>
            </a:r>
            <a:endParaRPr sz="1100"/>
          </a:p>
        </p:txBody>
      </p:sp>
      <p:sp>
        <p:nvSpPr>
          <p:cNvPr id="133" name="Google Shape;133;p25"/>
          <p:cNvSpPr/>
          <p:nvPr/>
        </p:nvSpPr>
        <p:spPr>
          <a:xfrm>
            <a:off x="543825" y="2458743"/>
            <a:ext cx="3457240" cy="1809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Sinh viên thực hiện: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Nguyễn Minh Châu - 16521553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Nguyễn Cao Nguyên Lâm - 16520641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 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Giảng viên hướng dẫn: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PGS. TS. Lê Đình Duy</a:t>
            </a:r>
            <a:endParaRPr sz="1100"/>
          </a:p>
        </p:txBody>
      </p:sp>
      <p:pic>
        <p:nvPicPr>
          <p:cNvPr id="134" name="Google Shape;134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13470" y="2299108"/>
            <a:ext cx="1914525" cy="2678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24061" y="2299108"/>
            <a:ext cx="1914525" cy="267890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5"/>
          <p:cNvSpPr/>
          <p:nvPr/>
        </p:nvSpPr>
        <p:spPr>
          <a:xfrm>
            <a:off x="5821506" y="3524876"/>
            <a:ext cx="520987" cy="22736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8080"/>
          </a:solidFill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8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8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76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24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28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8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06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56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476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4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88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8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63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Kết quả</a:t>
            </a:r>
            <a:endParaRPr sz="1100"/>
          </a:p>
        </p:txBody>
      </p:sp>
      <p:sp>
        <p:nvSpPr>
          <p:cNvPr id="236" name="Google Shape;236;p34"/>
          <p:cNvSpPr/>
          <p:nvPr/>
        </p:nvSpPr>
        <p:spPr>
          <a:xfrm>
            <a:off x="1433350" y="402971"/>
            <a:ext cx="6223464" cy="547091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Chạy thử ứng dụng minh họa</a:t>
            </a:r>
            <a:endParaRPr sz="1100"/>
          </a:p>
        </p:txBody>
      </p:sp>
      <p:sp>
        <p:nvSpPr>
          <p:cNvPr id="237" name="Google Shape;237;p34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10</a:t>
            </a:r>
            <a:endParaRPr sz="1100"/>
          </a:p>
        </p:txBody>
      </p:sp>
      <p:sp>
        <p:nvSpPr>
          <p:cNvPr id="238" name="Google Shape;238;p34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0" name="Google Shape;240;p34" title="video_id_10046.wm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187" y="1029400"/>
            <a:ext cx="8783624" cy="389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2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2744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Kết quả</a:t>
            </a:r>
            <a:endParaRPr sz="1100"/>
          </a:p>
        </p:txBody>
      </p:sp>
      <p:sp>
        <p:nvSpPr>
          <p:cNvPr id="246" name="Google Shape;246;p35"/>
          <p:cNvSpPr/>
          <p:nvPr/>
        </p:nvSpPr>
        <p:spPr>
          <a:xfrm>
            <a:off x="2235737" y="34647"/>
            <a:ext cx="4411523" cy="1328459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Một số kết quả khác</a:t>
            </a:r>
            <a:endParaRPr sz="1100"/>
          </a:p>
        </p:txBody>
      </p:sp>
      <p:pic>
        <p:nvPicPr>
          <p:cNvPr id="247" name="Google Shape;247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4424" y="1107281"/>
            <a:ext cx="4312325" cy="3598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72000" y="1107281"/>
            <a:ext cx="4361324" cy="359809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5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11</a:t>
            </a:r>
            <a:endParaRPr sz="1100"/>
          </a:p>
        </p:txBody>
      </p:sp>
      <p:sp>
        <p:nvSpPr>
          <p:cNvPr id="250" name="Google Shape;250;p35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96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92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2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6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Kết quả</a:t>
            </a:r>
            <a:endParaRPr sz="1100"/>
          </a:p>
        </p:txBody>
      </p:sp>
      <p:sp>
        <p:nvSpPr>
          <p:cNvPr id="257" name="Google Shape;257;p36"/>
          <p:cNvSpPr/>
          <p:nvPr/>
        </p:nvSpPr>
        <p:spPr>
          <a:xfrm>
            <a:off x="2235737" y="34647"/>
            <a:ext cx="4411523" cy="1328459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Một số kết quả khác</a:t>
            </a:r>
            <a:endParaRPr sz="1100"/>
          </a:p>
        </p:txBody>
      </p:sp>
      <p:pic>
        <p:nvPicPr>
          <p:cNvPr id="258" name="Google Shape;258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86013" y="1121813"/>
            <a:ext cx="3262722" cy="3729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76807" y="1110403"/>
            <a:ext cx="3282703" cy="3752384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6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12</a:t>
            </a:r>
            <a:endParaRPr sz="1100"/>
          </a:p>
        </p:txBody>
      </p:sp>
      <p:sp>
        <p:nvSpPr>
          <p:cNvPr id="261" name="Google Shape;261;p36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3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4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6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7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Kết quả</a:t>
            </a:r>
            <a:endParaRPr sz="1100"/>
          </a:p>
        </p:txBody>
      </p:sp>
      <p:sp>
        <p:nvSpPr>
          <p:cNvPr id="268" name="Google Shape;268;p37"/>
          <p:cNvSpPr/>
          <p:nvPr/>
        </p:nvSpPr>
        <p:spPr>
          <a:xfrm>
            <a:off x="2235737" y="34647"/>
            <a:ext cx="4411523" cy="1328459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Một số kết quả khác</a:t>
            </a:r>
            <a:endParaRPr sz="1100"/>
          </a:p>
        </p:txBody>
      </p:sp>
      <p:pic>
        <p:nvPicPr>
          <p:cNvPr id="269" name="Google Shape;269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3834" y="1477627"/>
            <a:ext cx="4227664" cy="2835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06749" y="1477627"/>
            <a:ext cx="4401022" cy="283589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7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13</a:t>
            </a:r>
            <a:endParaRPr sz="1100"/>
          </a:p>
        </p:txBody>
      </p:sp>
      <p:sp>
        <p:nvSpPr>
          <p:cNvPr id="272" name="Google Shape;272;p37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96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450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8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Kết luận</a:t>
            </a:r>
            <a:endParaRPr sz="1100"/>
          </a:p>
        </p:txBody>
      </p:sp>
      <p:sp>
        <p:nvSpPr>
          <p:cNvPr id="279" name="Google Shape;279;p38"/>
          <p:cNvSpPr/>
          <p:nvPr/>
        </p:nvSpPr>
        <p:spPr>
          <a:xfrm>
            <a:off x="1371179" y="34647"/>
            <a:ext cx="5675738" cy="1328459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Chỉ đơn giản đưa ảnh vào là có ngay kết quả Xóa đối tượng hoàn toàn tự động</a:t>
            </a:r>
            <a:endParaRPr b="1" sz="1600">
              <a:solidFill>
                <a:srgbClr val="15151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80" name="Google Shape;280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9297" y="1433529"/>
            <a:ext cx="7153451" cy="345757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8"/>
          <p:cNvSpPr/>
          <p:nvPr/>
        </p:nvSpPr>
        <p:spPr>
          <a:xfrm>
            <a:off x="6031747" y="947140"/>
            <a:ext cx="2344136" cy="1401861"/>
          </a:xfrm>
          <a:prstGeom prst="wedgeEllipseCallout">
            <a:avLst>
              <a:gd fmla="val -50000" name="adj1"/>
              <a:gd fmla="val 100000" name="adj2"/>
            </a:avLst>
          </a:prstGeom>
          <a:solidFill>
            <a:srgbClr val="008080"/>
          </a:solidFill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WOW! Thật tuyệt vời!</a:t>
            </a:r>
            <a:endParaRPr sz="1100"/>
          </a:p>
        </p:txBody>
      </p:sp>
      <p:sp>
        <p:nvSpPr>
          <p:cNvPr id="282" name="Google Shape;282;p38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14</a:t>
            </a:r>
            <a:endParaRPr sz="1100"/>
          </a:p>
        </p:txBody>
      </p:sp>
      <p:sp>
        <p:nvSpPr>
          <p:cNvPr id="283" name="Google Shape;283;p38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8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6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76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/>
          <p:nvPr/>
        </p:nvSpPr>
        <p:spPr>
          <a:xfrm>
            <a:off x="355723" y="1320272"/>
            <a:ext cx="8432555" cy="1328459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Cảm ơn mọi người đã chú ý.</a:t>
            </a:r>
            <a:endParaRPr b="1" sz="1600">
              <a:solidFill>
                <a:srgbClr val="15151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90" name="Google Shape;290;p39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15</a:t>
            </a:r>
            <a:endParaRPr sz="1100"/>
          </a:p>
        </p:txBody>
      </p:sp>
      <p:sp>
        <p:nvSpPr>
          <p:cNvPr id="291" name="Google Shape;291;p39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8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336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/>
          <p:nvPr/>
        </p:nvSpPr>
        <p:spPr>
          <a:xfrm>
            <a:off x="0" y="450620"/>
            <a:ext cx="1016520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Giới thiệu</a:t>
            </a:r>
            <a:endParaRPr sz="1100"/>
          </a:p>
        </p:txBody>
      </p:sp>
      <p:sp>
        <p:nvSpPr>
          <p:cNvPr id="143" name="Google Shape;143;p26"/>
          <p:cNvSpPr/>
          <p:nvPr/>
        </p:nvSpPr>
        <p:spPr>
          <a:xfrm>
            <a:off x="1244898" y="450620"/>
            <a:ext cx="7205901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Ứng dụng Chỉnh sửa ảnh, cụ thể là Xóa đối tượng luôn là nhu cầu cấp thiết.</a:t>
            </a:r>
            <a:endParaRPr b="1" sz="1600">
              <a:solidFill>
                <a:srgbClr val="15151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4" name="Google Shape;144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731" y="1563602"/>
            <a:ext cx="8642528" cy="3283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21207" y="1563602"/>
            <a:ext cx="5072063" cy="1700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2425" y="2926626"/>
            <a:ext cx="4905392" cy="1919962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/>
          <p:nvPr/>
        </p:nvSpPr>
        <p:spPr>
          <a:xfrm>
            <a:off x="1244899" y="947140"/>
            <a:ext cx="7546557" cy="616462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Với khoảng 5.39 tỷ kết quả tra cứu trên Google, các ứng dụng với hàng triệu lượt tải về, hay các ứng dụng được bán với giá cao...</a:t>
            </a:r>
            <a:endParaRPr b="1" sz="1600">
              <a:solidFill>
                <a:srgbClr val="15151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8" name="Google Shape;148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48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12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34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84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6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12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Vấn đề</a:t>
            </a:r>
            <a:endParaRPr sz="1100"/>
          </a:p>
        </p:txBody>
      </p:sp>
      <p:sp>
        <p:nvSpPr>
          <p:cNvPr id="154" name="Google Shape;154;p27"/>
          <p:cNvSpPr/>
          <p:nvPr/>
        </p:nvSpPr>
        <p:spPr>
          <a:xfrm>
            <a:off x="1223738" y="479474"/>
            <a:ext cx="7602979" cy="935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Các ứng dụng Xóa đối tượng hiện nay đa phần là thủ công hoàn toàn hoặc tự động một phần.</a:t>
            </a:r>
            <a:endParaRPr b="1" sz="1600">
              <a:solidFill>
                <a:srgbClr val="15151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55" name="Google Shape;15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9297" y="1414805"/>
            <a:ext cx="2199711" cy="3038237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7"/>
          <p:cNvSpPr/>
          <p:nvPr/>
        </p:nvSpPr>
        <p:spPr>
          <a:xfrm>
            <a:off x="3259007" y="1602843"/>
            <a:ext cx="5726251" cy="64581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Việc tạo vùng xóa thủ công sẽ tốn nhiều công sức.</a:t>
            </a:r>
            <a:endParaRPr sz="1100"/>
          </a:p>
        </p:txBody>
      </p:sp>
      <p:cxnSp>
        <p:nvCxnSpPr>
          <p:cNvPr id="157" name="Google Shape;157;p27"/>
          <p:cNvCxnSpPr/>
          <p:nvPr/>
        </p:nvCxnSpPr>
        <p:spPr>
          <a:xfrm>
            <a:off x="564767" y="3468556"/>
            <a:ext cx="493900" cy="221403"/>
          </a:xfrm>
          <a:prstGeom prst="straightConnector1">
            <a:avLst/>
          </a:prstGeom>
          <a:noFill/>
          <a:ln cap="flat" cmpd="sng" w="47625">
            <a:solidFill>
              <a:srgbClr val="008080"/>
            </a:solidFill>
            <a:prstDash val="solid"/>
            <a:miter lim="800000"/>
            <a:headEnd len="sm" w="sm" type="none"/>
            <a:tailEnd len="lg" w="lg" type="triangle"/>
          </a:ln>
        </p:spPr>
      </p:cxnSp>
      <p:cxnSp>
        <p:nvCxnSpPr>
          <p:cNvPr id="158" name="Google Shape;158;p27"/>
          <p:cNvCxnSpPr/>
          <p:nvPr/>
        </p:nvCxnSpPr>
        <p:spPr>
          <a:xfrm flipH="1">
            <a:off x="3259005" y="3468556"/>
            <a:ext cx="468353" cy="281012"/>
          </a:xfrm>
          <a:prstGeom prst="straightConnector1">
            <a:avLst/>
          </a:prstGeom>
          <a:noFill/>
          <a:ln cap="flat" cmpd="sng" w="47625">
            <a:solidFill>
              <a:srgbClr val="008080"/>
            </a:solidFill>
            <a:prstDash val="solid"/>
            <a:miter lim="800000"/>
            <a:headEnd len="sm" w="sm" type="none"/>
            <a:tailEnd len="lg" w="lg" type="triangle"/>
          </a:ln>
        </p:spPr>
      </p:cxnSp>
      <p:sp>
        <p:nvSpPr>
          <p:cNvPr id="159" name="Google Shape;159;p27"/>
          <p:cNvSpPr/>
          <p:nvPr/>
        </p:nvSpPr>
        <p:spPr>
          <a:xfrm>
            <a:off x="1058668" y="4515964"/>
            <a:ext cx="2200339" cy="285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Tạo vùng xóa thủ công, sau đó Lấp đầy ảnh</a:t>
            </a:r>
            <a:endParaRPr sz="1100"/>
          </a:p>
        </p:txBody>
      </p:sp>
      <p:sp>
        <p:nvSpPr>
          <p:cNvPr id="160" name="Google Shape;160;p27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3</a:t>
            </a:r>
            <a:endParaRPr sz="1100"/>
          </a:p>
        </p:txBody>
      </p:sp>
      <p:sp>
        <p:nvSpPr>
          <p:cNvPr id="161" name="Google Shape;161;p27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92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4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24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2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24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24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Bài toán</a:t>
            </a:r>
            <a:endParaRPr sz="1100"/>
          </a:p>
        </p:txBody>
      </p:sp>
      <p:pic>
        <p:nvPicPr>
          <p:cNvPr id="168" name="Google Shape;168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6657" y="947140"/>
            <a:ext cx="6343650" cy="356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8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4</a:t>
            </a:r>
            <a:endParaRPr sz="1100"/>
          </a:p>
        </p:txBody>
      </p:sp>
      <p:sp>
        <p:nvSpPr>
          <p:cNvPr id="170" name="Google Shape;170;p28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4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4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Hướng giải quyết</a:t>
            </a:r>
            <a:endParaRPr b="1" sz="1400">
              <a:solidFill>
                <a:srgbClr val="00549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7" name="Google Shape;177;p29"/>
          <p:cNvSpPr/>
          <p:nvPr/>
        </p:nvSpPr>
        <p:spPr>
          <a:xfrm>
            <a:off x="3035029" y="1207294"/>
            <a:ext cx="1536971" cy="914229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8080"/>
          </a:solidFill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Verdana"/>
                <a:ea typeface="Verdana"/>
                <a:cs typeface="Verdana"/>
                <a:sym typeface="Verdana"/>
              </a:rPr>
              <a:t>Phân vùng ảnh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Verdana"/>
                <a:ea typeface="Verdana"/>
                <a:cs typeface="Verdana"/>
                <a:sym typeface="Verdana"/>
              </a:rPr>
              <a:t>CenterMask</a:t>
            </a:r>
            <a:endParaRPr sz="1100"/>
          </a:p>
        </p:txBody>
      </p:sp>
      <p:sp>
        <p:nvSpPr>
          <p:cNvPr id="178" name="Google Shape;178;p29"/>
          <p:cNvSpPr/>
          <p:nvPr/>
        </p:nvSpPr>
        <p:spPr>
          <a:xfrm>
            <a:off x="1196942" y="4015259"/>
            <a:ext cx="1010362" cy="268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Input</a:t>
            </a:r>
            <a:endParaRPr sz="1100"/>
          </a:p>
        </p:txBody>
      </p:sp>
      <p:sp>
        <p:nvSpPr>
          <p:cNvPr id="179" name="Google Shape;179;p29"/>
          <p:cNvSpPr/>
          <p:nvPr/>
        </p:nvSpPr>
        <p:spPr>
          <a:xfrm>
            <a:off x="3035029" y="2765795"/>
            <a:ext cx="1536971" cy="1170411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8080"/>
          </a:solidFill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Verdana"/>
                <a:ea typeface="Verdana"/>
                <a:cs typeface="Verdana"/>
                <a:sym typeface="Verdana"/>
              </a:rPr>
              <a:t>Nhận diện đối tượng nổi bật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2F2F2"/>
                </a:solidFill>
                <a:latin typeface="Verdana"/>
                <a:ea typeface="Verdana"/>
                <a:cs typeface="Verdana"/>
                <a:sym typeface="Verdana"/>
              </a:rPr>
              <a:t>PoolNet</a:t>
            </a:r>
            <a:endParaRPr sz="1100"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861" y="1207294"/>
            <a:ext cx="1964531" cy="2728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28655" y="221963"/>
            <a:ext cx="1606358" cy="2231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728655" y="2673706"/>
            <a:ext cx="1606358" cy="223137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5</a:t>
            </a:r>
            <a:endParaRPr sz="1100"/>
          </a:p>
        </p:txBody>
      </p:sp>
      <p:sp>
        <p:nvSpPr>
          <p:cNvPr id="184" name="Google Shape;184;p29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6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48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6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4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6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4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Hướng giải quyết</a:t>
            </a:r>
            <a:endParaRPr b="1" sz="1400">
              <a:solidFill>
                <a:srgbClr val="00549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1" name="Google Shape;191;p30"/>
          <p:cNvSpPr/>
          <p:nvPr/>
        </p:nvSpPr>
        <p:spPr>
          <a:xfrm>
            <a:off x="3791610" y="2261304"/>
            <a:ext cx="1392110" cy="757517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8080"/>
          </a:solidFill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Kết hợp</a:t>
            </a:r>
            <a:endParaRPr sz="1100"/>
          </a:p>
        </p:txBody>
      </p:sp>
      <p:sp>
        <p:nvSpPr>
          <p:cNvPr id="192" name="Google Shape;192;p30"/>
          <p:cNvSpPr/>
          <p:nvPr/>
        </p:nvSpPr>
        <p:spPr>
          <a:xfrm>
            <a:off x="5686561" y="4064672"/>
            <a:ext cx="1997271" cy="333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Đối tượng không nổi bật</a:t>
            </a:r>
            <a:endParaRPr sz="1200">
              <a:solidFill>
                <a:srgbClr val="15151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3" name="Google Shape;193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7783" y="340371"/>
            <a:ext cx="1606358" cy="2231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37783" y="2640065"/>
            <a:ext cx="1606358" cy="2231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86561" y="1275610"/>
            <a:ext cx="1964531" cy="2728913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0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6</a:t>
            </a:r>
            <a:endParaRPr sz="1100"/>
          </a:p>
        </p:txBody>
      </p:sp>
      <p:sp>
        <p:nvSpPr>
          <p:cNvPr id="197" name="Google Shape;197;p30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3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12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62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8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2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2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62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8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Hướng giải quyết</a:t>
            </a:r>
            <a:endParaRPr b="1" sz="1400">
              <a:solidFill>
                <a:srgbClr val="00549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4" name="Google Shape;204;p31"/>
          <p:cNvSpPr/>
          <p:nvPr/>
        </p:nvSpPr>
        <p:spPr>
          <a:xfrm>
            <a:off x="1059297" y="4162549"/>
            <a:ext cx="1997271" cy="333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Đối tượng không nổi bật</a:t>
            </a:r>
            <a:endParaRPr sz="1200">
              <a:solidFill>
                <a:srgbClr val="15151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5" name="Google Shape;205;p31"/>
          <p:cNvSpPr/>
          <p:nvPr/>
        </p:nvSpPr>
        <p:spPr>
          <a:xfrm>
            <a:off x="3404833" y="2282214"/>
            <a:ext cx="1544035" cy="945111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8080"/>
          </a:solidFill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Lấp đầy ảnh</a:t>
            </a:r>
            <a:endParaRPr sz="11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DeepFillV2</a:t>
            </a:r>
            <a:endParaRPr sz="1100"/>
          </a:p>
        </p:txBody>
      </p:sp>
      <p:sp>
        <p:nvSpPr>
          <p:cNvPr id="206" name="Google Shape;206;p31"/>
          <p:cNvSpPr/>
          <p:nvPr/>
        </p:nvSpPr>
        <p:spPr>
          <a:xfrm>
            <a:off x="5808769" y="4162549"/>
            <a:ext cx="1140864" cy="243673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Output</a:t>
            </a:r>
            <a:endParaRPr sz="1100"/>
          </a:p>
        </p:txBody>
      </p:sp>
      <p:pic>
        <p:nvPicPr>
          <p:cNvPr id="207" name="Google Shape;207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75670" y="1390310"/>
            <a:ext cx="1964531" cy="2728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421935" y="1390310"/>
            <a:ext cx="1914525" cy="266461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1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7</a:t>
            </a:r>
            <a:endParaRPr sz="1100"/>
          </a:p>
        </p:txBody>
      </p:sp>
      <p:sp>
        <p:nvSpPr>
          <p:cNvPr id="210" name="Google Shape;210;p31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8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8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8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8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8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58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8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Nội dung</a:t>
            </a:r>
            <a:endParaRPr sz="1100"/>
          </a:p>
        </p:txBody>
      </p:sp>
      <p:sp>
        <p:nvSpPr>
          <p:cNvPr id="217" name="Google Shape;217;p32"/>
          <p:cNvSpPr/>
          <p:nvPr/>
        </p:nvSpPr>
        <p:spPr>
          <a:xfrm>
            <a:off x="1059296" y="1093951"/>
            <a:ext cx="7217267" cy="1230582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+ Nghiên cứu </a:t>
            </a:r>
            <a:r>
              <a:rPr b="1" lang="en" sz="1600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3</a:t>
            </a: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 phương pháp SOTA và so sánh với các phương pháp khác thuộc các kỹ thuật sử dụng:</a:t>
            </a:r>
            <a:endParaRPr sz="1100"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151515"/>
              </a:buClr>
              <a:buSzPts val="1600"/>
              <a:buFont typeface="Verdana"/>
              <a:buChar char="●"/>
            </a:pPr>
            <a:r>
              <a:rPr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Phân vùng ảnh: CenterMask</a:t>
            </a:r>
            <a:endParaRPr sz="1100"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151515"/>
              </a:buClr>
              <a:buSzPts val="1600"/>
              <a:buFont typeface="Verdana"/>
              <a:buChar char="●"/>
            </a:pPr>
            <a:r>
              <a:rPr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Nhận diện đối tượng nổi bật: PoolNet</a:t>
            </a:r>
            <a:endParaRPr sz="1100"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151515"/>
              </a:buClr>
              <a:buSzPts val="1600"/>
              <a:buFont typeface="Verdana"/>
              <a:buChar char="●"/>
            </a:pPr>
            <a:r>
              <a:rPr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Lấp đầy ảnh: DeepFillV2</a:t>
            </a:r>
            <a:endParaRPr sz="1100"/>
          </a:p>
        </p:txBody>
      </p:sp>
      <p:sp>
        <p:nvSpPr>
          <p:cNvPr id="218" name="Google Shape;218;p32"/>
          <p:cNvSpPr/>
          <p:nvPr/>
        </p:nvSpPr>
        <p:spPr>
          <a:xfrm>
            <a:off x="1059297" y="2693587"/>
            <a:ext cx="7218902" cy="1255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+ Đánh giá kết quả trên </a:t>
            </a:r>
            <a:r>
              <a:rPr b="1" lang="en" sz="1600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3</a:t>
            </a: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 bộ dữ liệu hình ảnh nổi tiếng trong từng kỹ thuật:</a:t>
            </a:r>
            <a:endParaRPr sz="1100"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151515"/>
              </a:buClr>
              <a:buSzPts val="1600"/>
              <a:buFont typeface="Verdana"/>
              <a:buChar char="●"/>
            </a:pPr>
            <a:r>
              <a:rPr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COCO</a:t>
            </a:r>
            <a:endParaRPr sz="1100"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151515"/>
              </a:buClr>
              <a:buSzPts val="1600"/>
              <a:buFont typeface="Verdana"/>
              <a:buChar char="●"/>
            </a:pPr>
            <a:r>
              <a:rPr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PASCAL-S</a:t>
            </a:r>
            <a:endParaRPr sz="1100"/>
          </a:p>
          <a:p>
            <a:pPr indent="-101600" lvl="0" marL="0" marR="0" rtl="0" algn="l">
              <a:spcBef>
                <a:spcPts val="0"/>
              </a:spcBef>
              <a:spcAft>
                <a:spcPts val="0"/>
              </a:spcAft>
              <a:buClr>
                <a:srgbClr val="151515"/>
              </a:buClr>
              <a:buSzPts val="1600"/>
              <a:buFont typeface="Verdana"/>
              <a:buChar char="●"/>
            </a:pPr>
            <a:r>
              <a:rPr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Places2</a:t>
            </a:r>
            <a:endParaRPr sz="1100"/>
          </a:p>
        </p:txBody>
      </p:sp>
      <p:sp>
        <p:nvSpPr>
          <p:cNvPr id="219" name="Google Shape;219;p32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8</a:t>
            </a:r>
            <a:endParaRPr sz="1100"/>
          </a:p>
        </p:txBody>
      </p:sp>
      <p:sp>
        <p:nvSpPr>
          <p:cNvPr id="220" name="Google Shape;220;p32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2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202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8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/>
          <p:nvPr/>
        </p:nvSpPr>
        <p:spPr>
          <a:xfrm>
            <a:off x="0" y="450620"/>
            <a:ext cx="1059296" cy="496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5490"/>
                </a:solidFill>
                <a:latin typeface="Verdana"/>
                <a:ea typeface="Verdana"/>
                <a:cs typeface="Verdana"/>
                <a:sym typeface="Verdana"/>
              </a:rPr>
              <a:t>Mục tiêu</a:t>
            </a:r>
            <a:endParaRPr sz="1100"/>
          </a:p>
        </p:txBody>
      </p:sp>
      <p:sp>
        <p:nvSpPr>
          <p:cNvPr id="227" name="Google Shape;227;p33"/>
          <p:cNvSpPr/>
          <p:nvPr/>
        </p:nvSpPr>
        <p:spPr>
          <a:xfrm>
            <a:off x="355723" y="1320272"/>
            <a:ext cx="8432555" cy="1328459"/>
          </a:xfrm>
          <a:prstGeom prst="rect">
            <a:avLst/>
          </a:prstGeom>
          <a:noFill/>
          <a:ln>
            <a:noFill/>
          </a:ln>
        </p:spPr>
        <p:txBody>
          <a:bodyPr anchorCtr="0" anchor="ctr" bIns="35725" lIns="35725" spcFirstLastPara="1" rIns="35725" wrap="square" tIns="3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51515"/>
                </a:solidFill>
                <a:latin typeface="Verdana"/>
                <a:ea typeface="Verdana"/>
                <a:cs typeface="Verdana"/>
                <a:sym typeface="Verdana"/>
              </a:rPr>
              <a:t>Đánh giá và xây dựng ứng dụng Tự động xóa đối tượng trong ảnh.</a:t>
            </a:r>
            <a:endParaRPr b="1" sz="1600">
              <a:solidFill>
                <a:srgbClr val="15151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8" name="Google Shape;228;p33"/>
          <p:cNvSpPr txBox="1"/>
          <p:nvPr>
            <p:ph type="title"/>
          </p:nvPr>
        </p:nvSpPr>
        <p:spPr>
          <a:xfrm>
            <a:off x="0" y="0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>
                <a:solidFill>
                  <a:schemeClr val="dk1"/>
                </a:solidFill>
              </a:rPr>
              <a:t>Slide 9</a:t>
            </a:r>
            <a:endParaRPr sz="1100"/>
          </a:p>
        </p:txBody>
      </p:sp>
      <p:sp>
        <p:nvSpPr>
          <p:cNvPr id="229" name="Google Shape;229;p33"/>
          <p:cNvSpPr txBox="1"/>
          <p:nvPr/>
        </p:nvSpPr>
        <p:spPr>
          <a:xfrm>
            <a:off x="0" y="4714875"/>
            <a:ext cx="9144000" cy="428625"/>
          </a:xfrm>
          <a:prstGeom prst="rect">
            <a:avLst/>
          </a:prstGeom>
          <a:solidFill>
            <a:srgbClr val="0000FF">
              <a:alpha val="34901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8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